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2"/>
  </p:notesMasterIdLst>
  <p:sldIdLst>
    <p:sldId id="284" r:id="rId10"/>
    <p:sldId id="953" r:id="rId11"/>
    <p:sldId id="1146" r:id="rId12"/>
    <p:sldId id="1157" r:id="rId13"/>
    <p:sldId id="1158" r:id="rId14"/>
    <p:sldId id="1159" r:id="rId15"/>
    <p:sldId id="1160" r:id="rId16"/>
    <p:sldId id="1162" r:id="rId17"/>
    <p:sldId id="1164" r:id="rId18"/>
    <p:sldId id="1165" r:id="rId19"/>
    <p:sldId id="1161" r:id="rId20"/>
    <p:sldId id="1156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 autoAdjust="0"/>
    <p:restoredTop sz="94591"/>
  </p:normalViewPr>
  <p:slideViewPr>
    <p:cSldViewPr>
      <p:cViewPr varScale="1">
        <p:scale>
          <a:sx n="91" d="100"/>
          <a:sy n="91" d="100"/>
        </p:scale>
        <p:origin x="102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195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3/31/2019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5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sz="4400" dirty="0"/>
              <a:t>Implementing an ALU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The performance of the circuit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The information we will obtain: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D015E5-48E9-46B7-94C1-AD63CB240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551110"/>
              </p:ext>
            </p:extLst>
          </p:nvPr>
        </p:nvGraphicFramePr>
        <p:xfrm>
          <a:off x="1310322" y="2064327"/>
          <a:ext cx="6447155" cy="3866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80423">
                  <a:extLst>
                    <a:ext uri="{9D8B030D-6E8A-4147-A177-3AD203B41FA5}">
                      <a16:colId xmlns:a16="http://schemas.microsoft.com/office/drawing/2014/main" val="1705319806"/>
                    </a:ext>
                  </a:extLst>
                </a:gridCol>
                <a:gridCol w="2366732">
                  <a:extLst>
                    <a:ext uri="{9D8B030D-6E8A-4147-A177-3AD203B41FA5}">
                      <a16:colId xmlns:a16="http://schemas.microsoft.com/office/drawing/2014/main" val="2647124796"/>
                    </a:ext>
                  </a:extLst>
                </a:gridCol>
              </a:tblGrid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Number of 4 Input LUTs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139595871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Number of bonded IOBs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921105660"/>
                  </a:ext>
                </a:extLst>
              </a:tr>
              <a:tr h="5933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Which pin of the FPGA is the output ‘zero’ connected? (pin name)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461322736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Where does the longest path start from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037153328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Where does the longest path end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674122343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long is the longest path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818963828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much of the longest path is routing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41236365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many levels of logic is in the longest path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674167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9116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200" dirty="0"/>
              <a:t>In </a:t>
            </a:r>
            <a:r>
              <a:rPr lang="en-US" sz="2200"/>
              <a:t>lab 5, </a:t>
            </a:r>
            <a:r>
              <a:rPr lang="en-US" sz="2200" dirty="0"/>
              <a:t>you will </a:t>
            </a:r>
            <a:r>
              <a:rPr lang="en-US" sz="2200" dirty="0">
                <a:solidFill>
                  <a:srgbClr val="0000FF"/>
                </a:solidFill>
              </a:rPr>
              <a:t>Implement an Arithmetic Logic Unit (ALU) in Verilog and evaluate its </a:t>
            </a:r>
            <a:r>
              <a:rPr lang="en-US" sz="2200" b="1" dirty="0">
                <a:solidFill>
                  <a:srgbClr val="0000FF"/>
                </a:solidFill>
              </a:rPr>
              <a:t>speed and resource utilization.</a:t>
            </a:r>
          </a:p>
          <a:p>
            <a:endParaRPr lang="en-US" sz="2200" dirty="0">
              <a:solidFill>
                <a:srgbClr val="0000FF"/>
              </a:solidFill>
            </a:endParaRPr>
          </a:p>
          <a:p>
            <a:pPr lvl="0"/>
            <a:r>
              <a:rPr lang="en-US" sz="2200" dirty="0"/>
              <a:t>Draw a </a:t>
            </a:r>
            <a:r>
              <a:rPr lang="en-US" sz="2200" dirty="0">
                <a:solidFill>
                  <a:srgbClr val="00B050"/>
                </a:solidFill>
              </a:rPr>
              <a:t>block level diagram </a:t>
            </a:r>
            <a:r>
              <a:rPr lang="en-US" sz="2200" dirty="0"/>
              <a:t>of the MIPS 32-bit ALU, based on the description in the textbook. 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/>
              <a:t>Implement the ALU using Verilog.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/>
              <a:t>Synthesize the ALU and evaluate </a:t>
            </a:r>
            <a:r>
              <a:rPr lang="en-US" sz="2200" dirty="0">
                <a:solidFill>
                  <a:srgbClr val="FF0000"/>
                </a:solidFill>
              </a:rPr>
              <a:t>speed and FPGA resource utilization.</a:t>
            </a:r>
          </a:p>
          <a:p>
            <a:pPr lvl="0"/>
            <a:endParaRPr lang="en-US" sz="2200" dirty="0">
              <a:solidFill>
                <a:srgbClr val="FF0000"/>
              </a:solidFill>
            </a:endParaRPr>
          </a:p>
          <a:p>
            <a:pPr lvl="0"/>
            <a:r>
              <a:rPr lang="en-US" sz="2200" dirty="0">
                <a:solidFill>
                  <a:srgbClr val="FF0000"/>
                </a:solidFill>
              </a:rPr>
              <a:t>In the report, </a:t>
            </a:r>
            <a:r>
              <a:rPr lang="en-US" sz="2200" dirty="0"/>
              <a:t>you will use your adder from Lab 2 in the ALU and compare the resource utilization.</a:t>
            </a:r>
          </a:p>
          <a:p>
            <a:pPr marL="0" lvl="0" indent="0">
              <a:buNone/>
            </a:pPr>
            <a:endParaRPr lang="en-US" sz="2200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11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18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5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sz="4400" dirty="0"/>
              <a:t>Implementing an ALU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 April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11559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 lab 5, you will </a:t>
            </a:r>
            <a:r>
              <a:rPr lang="en-US" dirty="0">
                <a:solidFill>
                  <a:srgbClr val="0000FF"/>
                </a:solidFill>
              </a:rPr>
              <a:t>Implement an Arithmetic Logic Unit (ALU) in Verilog and evaluate its </a:t>
            </a:r>
            <a:r>
              <a:rPr lang="en-US" b="1" dirty="0">
                <a:solidFill>
                  <a:srgbClr val="0000FF"/>
                </a:solidFill>
              </a:rPr>
              <a:t>speed and resource utilization.</a:t>
            </a:r>
          </a:p>
          <a:p>
            <a:endParaRPr lang="en-US" sz="2200" dirty="0">
              <a:solidFill>
                <a:srgbClr val="0000FF"/>
              </a:solidFill>
            </a:endParaRPr>
          </a:p>
          <a:p>
            <a:pPr lvl="0"/>
            <a:r>
              <a:rPr lang="en-US" dirty="0"/>
              <a:t>Draw a </a:t>
            </a:r>
            <a:r>
              <a:rPr lang="en-US" dirty="0">
                <a:solidFill>
                  <a:srgbClr val="00B050"/>
                </a:solidFill>
              </a:rPr>
              <a:t>block level diagram </a:t>
            </a:r>
            <a:r>
              <a:rPr lang="en-US" dirty="0"/>
              <a:t>of the MIPS 32-bit ALU, based on the description in the textbook.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Implement the ALU using Verilog.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Synthesize the ALU and evaluate </a:t>
            </a:r>
            <a:r>
              <a:rPr lang="en-US" dirty="0">
                <a:solidFill>
                  <a:srgbClr val="FF0000"/>
                </a:solidFill>
              </a:rPr>
              <a:t>speed and FPGA resource utilization.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We will design an ALU that can perform a subset of the ALU operations of a full MIPS ALU. </a:t>
            </a:r>
          </a:p>
          <a:p>
            <a:pPr lvl="1"/>
            <a:r>
              <a:rPr lang="en-US" dirty="0"/>
              <a:t>2 32-bit </a:t>
            </a:r>
            <a:r>
              <a:rPr lang="en-US" dirty="0">
                <a:solidFill>
                  <a:srgbClr val="00B050"/>
                </a:solidFill>
              </a:rPr>
              <a:t>inputs</a:t>
            </a:r>
          </a:p>
          <a:p>
            <a:pPr lvl="1"/>
            <a:r>
              <a:rPr lang="en-US" dirty="0"/>
              <a:t>4-bit </a:t>
            </a:r>
            <a:r>
              <a:rPr lang="en-US" dirty="0" err="1"/>
              <a:t>AluOp</a:t>
            </a:r>
            <a:r>
              <a:rPr lang="en-US" dirty="0"/>
              <a:t> signal to </a:t>
            </a:r>
            <a:r>
              <a:rPr lang="en-US" dirty="0">
                <a:solidFill>
                  <a:schemeClr val="accent1"/>
                </a:solidFill>
              </a:rPr>
              <a:t>select the operation</a:t>
            </a:r>
          </a:p>
          <a:p>
            <a:pPr lvl="1"/>
            <a:r>
              <a:rPr lang="en-US" dirty="0"/>
              <a:t>32-bit </a:t>
            </a:r>
            <a:r>
              <a:rPr lang="en-US" dirty="0">
                <a:solidFill>
                  <a:srgbClr val="0000FF"/>
                </a:solidFill>
              </a:rPr>
              <a:t>output</a:t>
            </a:r>
          </a:p>
          <a:p>
            <a:pPr lvl="1"/>
            <a:r>
              <a:rPr lang="en-US" dirty="0"/>
              <a:t>Output </a:t>
            </a:r>
            <a:r>
              <a:rPr lang="en-US" dirty="0">
                <a:solidFill>
                  <a:srgbClr val="FF0000"/>
                </a:solidFill>
              </a:rPr>
              <a:t>flag zero </a:t>
            </a:r>
            <a:r>
              <a:rPr lang="en-US" dirty="0"/>
              <a:t>that sets to logic-1 if all the bits of the result are 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D37F8B-FEE2-4190-9BE6-84083EAAA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818356"/>
              </p:ext>
            </p:extLst>
          </p:nvPr>
        </p:nvGraphicFramePr>
        <p:xfrm>
          <a:off x="1602422" y="4051298"/>
          <a:ext cx="5939155" cy="2203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0170">
                  <a:extLst>
                    <a:ext uri="{9D8B030D-6E8A-4147-A177-3AD203B41FA5}">
                      <a16:colId xmlns:a16="http://schemas.microsoft.com/office/drawing/2014/main" val="1293660852"/>
                    </a:ext>
                  </a:extLst>
                </a:gridCol>
                <a:gridCol w="1225597">
                  <a:extLst>
                    <a:ext uri="{9D8B030D-6E8A-4147-A177-3AD203B41FA5}">
                      <a16:colId xmlns:a16="http://schemas.microsoft.com/office/drawing/2014/main" val="1262787740"/>
                    </a:ext>
                  </a:extLst>
                </a:gridCol>
                <a:gridCol w="1425196">
                  <a:extLst>
                    <a:ext uri="{9D8B030D-6E8A-4147-A177-3AD203B41FA5}">
                      <a16:colId xmlns:a16="http://schemas.microsoft.com/office/drawing/2014/main" val="2705138882"/>
                    </a:ext>
                  </a:extLst>
                </a:gridCol>
                <a:gridCol w="1868192">
                  <a:extLst>
                    <a:ext uri="{9D8B030D-6E8A-4147-A177-3AD203B41FA5}">
                      <a16:colId xmlns:a16="http://schemas.microsoft.com/office/drawing/2014/main" val="1707930330"/>
                    </a:ext>
                  </a:extLst>
                </a:gridCol>
              </a:tblGrid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AluOp (3:0)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Mnemonic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Result =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extLst>
                  <a:ext uri="{0D108BD9-81ED-4DB2-BD59-A6C34878D82A}">
                    <a16:rowId xmlns:a16="http://schemas.microsoft.com/office/drawing/2014/main" val="3397479210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0000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add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+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Addition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949754453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0010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sub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-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Subtraction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50269302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0100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and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and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7153760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0101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48314405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xor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xor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Exclusive 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41816992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0111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nor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nor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969359396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1010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slt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(A - B)[31]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Set less than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969448557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Others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n.a.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Don’t care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58388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9390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First, you need to draw a block diagram of the ALU, like the one seen in </a:t>
            </a:r>
            <a:r>
              <a:rPr lang="en-US" dirty="0">
                <a:solidFill>
                  <a:srgbClr val="FF0000"/>
                </a:solidFill>
              </a:rPr>
              <a:t>Figure 5.15 of the H&amp;H textbook.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6884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division in ALU </a:t>
            </a:r>
            <a:r>
              <a:rPr lang="en-US" dirty="0">
                <a:solidFill>
                  <a:srgbClr val="0000FF"/>
                </a:solidFill>
              </a:rPr>
              <a:t>Logic and Arithmetic operations: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979B74-1152-45FB-9040-1994B63C9C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042285" y="2438400"/>
            <a:ext cx="3059430" cy="358696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D4CC6D0-E3AB-4003-A329-62DDBBE7A8E4}"/>
              </a:ext>
            </a:extLst>
          </p:cNvPr>
          <p:cNvSpPr/>
          <p:nvPr/>
        </p:nvSpPr>
        <p:spPr bwMode="auto">
          <a:xfrm>
            <a:off x="5257800" y="4953000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6357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24480"/>
            <a:ext cx="8610600" cy="1066800"/>
          </a:xfrm>
        </p:spPr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organization of </a:t>
            </a:r>
            <a:r>
              <a:rPr lang="en-US" dirty="0">
                <a:solidFill>
                  <a:srgbClr val="0000FF"/>
                </a:solidFill>
              </a:rPr>
              <a:t>ADD and SUB: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3DEEB-178C-4971-9064-D2F7A2E98E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262947" y="2286000"/>
            <a:ext cx="2618105" cy="369379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C0EA8A-5D0A-4BEF-82EB-9F178B3E406F}"/>
              </a:ext>
            </a:extLst>
          </p:cNvPr>
          <p:cNvSpPr/>
          <p:nvPr/>
        </p:nvSpPr>
        <p:spPr bwMode="auto">
          <a:xfrm>
            <a:off x="5181600" y="3776909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0989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organization for </a:t>
            </a:r>
            <a:r>
              <a:rPr lang="en-US" dirty="0">
                <a:solidFill>
                  <a:srgbClr val="0000FF"/>
                </a:solidFill>
              </a:rPr>
              <a:t>SLT</a:t>
            </a:r>
            <a:r>
              <a:rPr lang="en-US" dirty="0"/>
              <a:t>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40E58-64A1-4544-BE08-E59E79485D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285649" y="2362200"/>
            <a:ext cx="2572702" cy="343027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C90E43-C2E7-45AD-A535-12B006BCB079}"/>
              </a:ext>
            </a:extLst>
          </p:cNvPr>
          <p:cNvSpPr/>
          <p:nvPr/>
        </p:nvSpPr>
        <p:spPr bwMode="auto">
          <a:xfrm>
            <a:off x="5029200" y="4343400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2756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 each block with a Verilog description.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Synthesize and implement</a:t>
            </a:r>
            <a:r>
              <a:rPr lang="en-US" dirty="0"/>
              <a:t> your design. </a:t>
            </a:r>
          </a:p>
          <a:p>
            <a:endParaRPr lang="en-US" dirty="0"/>
          </a:p>
          <a:p>
            <a:r>
              <a:rPr lang="en-US" dirty="0"/>
              <a:t>We do not transfer the design to FPGA in this lab</a:t>
            </a:r>
          </a:p>
          <a:p>
            <a:pPr lvl="1"/>
            <a:r>
              <a:rPr lang="en-US" dirty="0"/>
              <a:t>No Constraint file </a:t>
            </a:r>
            <a:r>
              <a:rPr lang="en-US" dirty="0">
                <a:sym typeface="Wingdings" panose="05000000000000000000" pitchFamily="2" charset="2"/>
              </a:rPr>
              <a:t> Bitstream generation will fail.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At this point, we cannot verify the correctness of our circuit manually.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You will calculate how long will the exhaustive search take.</a:t>
            </a:r>
          </a:p>
          <a:p>
            <a:pPr lvl="1"/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You learn how to use testbench to test the correctness of this circuit in lab 6! </a:t>
            </a:r>
            <a:r>
              <a:rPr lang="en-US" dirty="0">
                <a:sym typeface="Wingdings" panose="05000000000000000000" pitchFamily="2" charset="2"/>
              </a:rPr>
              <a:t> 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2850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The performance of the circuit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lab, we will learn to check: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speed</a:t>
            </a:r>
            <a:r>
              <a:rPr lang="en-US" dirty="0"/>
              <a:t> (i.e., max frequency our circuit can run at) 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B050"/>
                </a:solidFill>
              </a:rPr>
              <a:t>area</a:t>
            </a:r>
            <a:r>
              <a:rPr lang="en-US" dirty="0"/>
              <a:t> (i.e., FPGA resource utilization).</a:t>
            </a:r>
          </a:p>
          <a:p>
            <a:endParaRPr lang="en-US" dirty="0"/>
          </a:p>
          <a:p>
            <a:r>
              <a:rPr lang="en-US" dirty="0"/>
              <a:t>We will add a timing constraint to set the </a:t>
            </a:r>
            <a:r>
              <a:rPr lang="en-US" dirty="0">
                <a:solidFill>
                  <a:srgbClr val="7030A0"/>
                </a:solidFill>
              </a:rPr>
              <a:t>maximum delay that we would like our ALU to have.</a:t>
            </a:r>
          </a:p>
          <a:p>
            <a:pPr marL="344487" lvl="1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3815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615</Words>
  <Application>Microsoft Office PowerPoint</Application>
  <PresentationFormat>On-screen Show (4:3)</PresentationFormat>
  <Paragraphs>129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12</vt:i4>
      </vt:variant>
    </vt:vector>
  </HeadingPairs>
  <TitlesOfParts>
    <vt:vector size="31" baseType="lpstr">
      <vt:lpstr>ＭＳ Ｐゴシック</vt:lpstr>
      <vt:lpstr>Arial</vt:lpstr>
      <vt:lpstr>Calibri</vt:lpstr>
      <vt:lpstr>Courier</vt:lpstr>
      <vt:lpstr>FreeSans</vt:lpstr>
      <vt:lpstr>Garamond</vt:lpstr>
      <vt:lpstr>Liberation Serif</vt:lpstr>
      <vt:lpstr>Noto Sans CJK SC Regular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Design of Digital Circuits Lab 5 Supplement: Implementing an ALU</vt:lpstr>
      <vt:lpstr>What Will We Learn?</vt:lpstr>
      <vt:lpstr>Part 1: Designing an ALU</vt:lpstr>
      <vt:lpstr>Part 1: Designing an ALU- Block Diagram</vt:lpstr>
      <vt:lpstr>Part 1: Designing an ALU- Block Diagram</vt:lpstr>
      <vt:lpstr>Part 1: Designing an ALU- Block Diagram</vt:lpstr>
      <vt:lpstr>Part 1: Designing an ALU- Block Diagram</vt:lpstr>
      <vt:lpstr>Part 2: Implementation</vt:lpstr>
      <vt:lpstr>Part 3: The performance of the circuit (I)</vt:lpstr>
      <vt:lpstr>Part 3: The performance of the circuit (II)</vt:lpstr>
      <vt:lpstr>Last Words</vt:lpstr>
      <vt:lpstr> Design of Digital Circuits Lab 5 Supplement: Implementing an ALU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M4mA0ygaTf@student.ethz.ch</cp:lastModifiedBy>
  <cp:revision>791</cp:revision>
  <cp:lastPrinted>2018-03-06T10:48:00Z</cp:lastPrinted>
  <dcterms:created xsi:type="dcterms:W3CDTF">2010-09-08T00:51:32Z</dcterms:created>
  <dcterms:modified xsi:type="dcterms:W3CDTF">2019-03-31T20:31:49Z</dcterms:modified>
</cp:coreProperties>
</file>